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8" r:id="rId3"/>
    <p:sldId id="259" r:id="rId4"/>
    <p:sldId id="257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7706-2DF1-45FE-A9BB-5848F0737C15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E1BFA-9C16-4014-8C0D-E19F7939C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11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624"/>
            <a:ext cx="2286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5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BD66-7DEE-42F6-B952-6375E73C7A2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D760-1455-476D-BA7B-943109DE62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35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BD66-7DEE-42F6-B952-6375E73C7A2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D760-1455-476D-BA7B-943109DE62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73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BD66-7DEE-42F6-B952-6375E73C7A2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03240" y="6356350"/>
            <a:ext cx="3596952" cy="365125"/>
          </a:xfrm>
        </p:spPr>
        <p:txBody>
          <a:bodyPr/>
          <a:lstStyle>
            <a:lvl1pPr>
              <a:defRPr sz="1200"/>
            </a:lvl1pPr>
          </a:lstStyle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Réseau WUI-NET, 6 décembre 2018, Aix en Provence, France</a:t>
            </a:r>
            <a:endParaRPr lang="fr-FR" altLang="fr-FR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D760-1455-476D-BA7B-943109DE62E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9617"/>
            <a:ext cx="838201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17793" r="6654" b="19740"/>
          <a:stretch>
            <a:fillRect/>
          </a:stretch>
        </p:blipFill>
        <p:spPr bwMode="auto">
          <a:xfrm>
            <a:off x="1331640" y="5816563"/>
            <a:ext cx="13716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84" y="5667994"/>
            <a:ext cx="16002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48100"/>
            <a:ext cx="11684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73" y="5587963"/>
            <a:ext cx="1333500" cy="800100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4363"/>
            <a:ext cx="721172" cy="72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95" y="5859197"/>
            <a:ext cx="1172381" cy="40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624"/>
            <a:ext cx="2286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6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BD66-7DEE-42F6-B952-6375E73C7A2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D760-1455-476D-BA7B-943109DE62E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624"/>
            <a:ext cx="2286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7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BD66-7DEE-42F6-B952-6375E73C7A2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D760-1455-476D-BA7B-943109DE62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79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BD66-7DEE-42F6-B952-6375E73C7A2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D760-1455-476D-BA7B-943109DE62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62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BD66-7DEE-42F6-B952-6375E73C7A2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D760-1455-476D-BA7B-943109DE62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33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BD66-7DEE-42F6-B952-6375E73C7A2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D760-1455-476D-BA7B-943109DE62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92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BD66-7DEE-42F6-B952-6375E73C7A2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D760-1455-476D-BA7B-943109DE62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4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BD66-7DEE-42F6-B952-6375E73C7A2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D760-1455-476D-BA7B-943109DE62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93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BD66-7DEE-42F6-B952-6375E73C7A2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D760-1455-476D-BA7B-943109DE62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86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21.jp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5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79144"/>
            <a:ext cx="838201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17793" r="6654" b="19740"/>
          <a:stretch>
            <a:fillRect/>
          </a:stretch>
        </p:blipFill>
        <p:spPr bwMode="auto">
          <a:xfrm>
            <a:off x="1331640" y="6303171"/>
            <a:ext cx="13716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84" y="6144244"/>
            <a:ext cx="16002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27820"/>
            <a:ext cx="1066031" cy="40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51520" y="5234958"/>
            <a:ext cx="83529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the </a:t>
            </a:r>
            <a:r>
              <a:rPr kumimoji="0" lang="fr-FR" alt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framework</a:t>
            </a: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the WUI-Net Inter-Carnot national </a:t>
            </a:r>
            <a:r>
              <a:rPr kumimoji="0" lang="fr-FR" alt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project</a:t>
            </a: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2017-2019</a:t>
            </a:r>
            <a:endParaRPr kumimoji="0" lang="fr-FR" alt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Image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67577"/>
            <a:ext cx="1333500" cy="800100"/>
          </a:xfrm>
          <a:prstGeom prst="rect">
            <a:avLst/>
          </a:prstGeom>
        </p:spPr>
      </p:pic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07504" y="600363"/>
            <a:ext cx="9505056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4000" i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WUI-Net workshop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3600" dirty="0"/>
              <a:t>From research to decision making for fire risk mitigation at WUI</a:t>
            </a:r>
            <a:endParaRPr lang="fr-FR" sz="36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251520" y="3712035"/>
            <a:ext cx="86063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kumimoji="0" lang="fr-FR" altLang="fr-FR" sz="16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Side</a:t>
            </a:r>
            <a:r>
              <a:rPr kumimoji="0" lang="fr-FR" altLang="fr-FR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altLang="fr-FR" sz="16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event</a:t>
            </a:r>
            <a:r>
              <a:rPr kumimoji="0" lang="fr-FR" altLang="fr-FR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of the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6th International Conference on Fire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Behavior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and Fuel, 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0" hangingPunct="0"/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29</a:t>
            </a:r>
            <a:r>
              <a:rPr lang="en-US" sz="16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of April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2019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, Marseille, France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77" y="4678327"/>
            <a:ext cx="1346994" cy="5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51" y="6229042"/>
            <a:ext cx="1172381" cy="40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72" y="5957076"/>
            <a:ext cx="721172" cy="72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WUI-NET background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8748464" cy="4525963"/>
          </a:xfrm>
        </p:spPr>
        <p:txBody>
          <a:bodyPr/>
          <a:lstStyle/>
          <a:p>
            <a:r>
              <a:rPr lang="fr-FR" dirty="0" err="1" smtClean="0"/>
              <a:t>Initialy</a:t>
            </a:r>
            <a:r>
              <a:rPr lang="fr-FR" dirty="0" smtClean="0"/>
              <a:t> an </a:t>
            </a:r>
            <a:r>
              <a:rPr lang="fr-FR" i="1" dirty="0">
                <a:solidFill>
                  <a:srgbClr val="C00000"/>
                </a:solidFill>
              </a:rPr>
              <a:t>Horizon 2020</a:t>
            </a:r>
            <a:r>
              <a:rPr lang="fr-FR" dirty="0" smtClean="0"/>
              <a:t> </a:t>
            </a:r>
            <a:r>
              <a:rPr lang="fr-FR" dirty="0" err="1" smtClean="0"/>
              <a:t>proposal</a:t>
            </a:r>
            <a:r>
              <a:rPr lang="fr-FR" dirty="0" smtClean="0"/>
              <a:t> (</a:t>
            </a:r>
            <a:r>
              <a:rPr lang="fr-FR" dirty="0" err="1" smtClean="0"/>
              <a:t>WUIFires</a:t>
            </a:r>
            <a:r>
              <a:rPr lang="fr-FR" dirty="0" smtClean="0"/>
              <a:t>-Net 2015 ) for the setup of an </a:t>
            </a:r>
            <a:r>
              <a:rPr lang="fr-FR" dirty="0" err="1" smtClean="0"/>
              <a:t>European</a:t>
            </a:r>
            <a:r>
              <a:rPr lang="fr-FR" dirty="0" smtClean="0"/>
              <a:t> Network</a:t>
            </a:r>
            <a:endParaRPr lang="fr-FR" dirty="0"/>
          </a:p>
          <a:p>
            <a:endParaRPr lang="fr-FR" sz="1600" i="1" dirty="0">
              <a:solidFill>
                <a:srgbClr val="C00000"/>
              </a:solidFill>
            </a:endParaRPr>
          </a:p>
          <a:p>
            <a:r>
              <a:rPr lang="fr-FR" dirty="0" smtClean="0"/>
              <a:t>"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to </a:t>
            </a:r>
            <a:r>
              <a:rPr lang="fr-FR" dirty="0" err="1" smtClean="0"/>
              <a:t>decision</a:t>
            </a:r>
            <a:r>
              <a:rPr lang="fr-FR" dirty="0" smtClean="0"/>
              <a:t>…"</a:t>
            </a:r>
          </a:p>
          <a:p>
            <a:endParaRPr lang="fr-FR" sz="1200" dirty="0" smtClean="0"/>
          </a:p>
          <a:p>
            <a:r>
              <a:rPr lang="fr-FR" sz="2800" dirty="0" err="1" smtClean="0"/>
              <a:t>Several</a:t>
            </a:r>
            <a:r>
              <a:rPr lang="fr-FR" sz="2800" dirty="0" smtClean="0"/>
              <a:t> </a:t>
            </a:r>
            <a:r>
              <a:rPr lang="fr-FR" sz="2800" dirty="0" err="1" smtClean="0"/>
              <a:t>European</a:t>
            </a:r>
            <a:r>
              <a:rPr lang="fr-FR" sz="2800" dirty="0" smtClean="0"/>
              <a:t> Institutions </a:t>
            </a:r>
            <a:r>
              <a:rPr lang="fr-FR" sz="2800" dirty="0" err="1" smtClean="0"/>
              <a:t>initially</a:t>
            </a:r>
            <a:r>
              <a:rPr lang="fr-FR" sz="2800" dirty="0" smtClean="0"/>
              <a:t> </a:t>
            </a:r>
            <a:r>
              <a:rPr lang="fr-FR" sz="2800" dirty="0" err="1" smtClean="0"/>
              <a:t>involved</a:t>
            </a:r>
            <a:r>
              <a:rPr lang="fr-FR" sz="2800" dirty="0" smtClean="0"/>
              <a:t> : ADAI (P),  PAU COSTA - </a:t>
            </a:r>
            <a:r>
              <a:rPr lang="fr-FR" sz="2800" dirty="0" err="1" smtClean="0"/>
              <a:t>METEOGrid</a:t>
            </a:r>
            <a:r>
              <a:rPr lang="fr-FR" sz="2800" dirty="0" smtClean="0"/>
              <a:t> (E), CNR-IBIMET (I), Thessaloniki </a:t>
            </a:r>
            <a:r>
              <a:rPr lang="fr-FR" sz="2800" dirty="0" err="1"/>
              <a:t>Univ</a:t>
            </a:r>
            <a:r>
              <a:rPr lang="fr-FR" sz="2800" dirty="0"/>
              <a:t> (</a:t>
            </a:r>
            <a:r>
              <a:rPr lang="fr-FR" sz="2800" dirty="0" smtClean="0"/>
              <a:t>G),…</a:t>
            </a:r>
            <a:endParaRPr lang="fr-FR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69458"/>
            <a:ext cx="1346994" cy="5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7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a focus on WUI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: </a:t>
            </a:r>
            <a:r>
              <a:rPr lang="fr-FR" dirty="0" err="1" smtClean="0"/>
              <a:t>emerging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interaction </a:t>
            </a:r>
            <a:r>
              <a:rPr lang="fr-FR" dirty="0" err="1" smtClean="0"/>
              <a:t>between</a:t>
            </a:r>
            <a:r>
              <a:rPr lang="fr-FR" dirty="0" smtClean="0"/>
              <a:t> fuel </a:t>
            </a:r>
            <a:r>
              <a:rPr lang="fr-FR" dirty="0" err="1" smtClean="0"/>
              <a:t>ecosystem</a:t>
            </a:r>
            <a:r>
              <a:rPr lang="fr-FR" dirty="0" smtClean="0"/>
              <a:t> and social </a:t>
            </a:r>
            <a:r>
              <a:rPr lang="fr-FR" dirty="0" err="1" smtClean="0"/>
              <a:t>systems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Climate</a:t>
            </a:r>
            <a:r>
              <a:rPr lang="fr-FR" dirty="0" smtClean="0"/>
              <a:t> change X LULCC (</a:t>
            </a:r>
            <a:r>
              <a:rPr lang="fr-FR" dirty="0" err="1" smtClean="0"/>
              <a:t>urban</a:t>
            </a:r>
            <a:r>
              <a:rPr lang="fr-FR" dirty="0" smtClean="0"/>
              <a:t> spread, change in fuel </a:t>
            </a:r>
            <a:r>
              <a:rPr lang="fr-FR" dirty="0" err="1" smtClean="0"/>
              <a:t>ecosystems</a:t>
            </a:r>
            <a:r>
              <a:rPr lang="fr-FR" dirty="0" smtClean="0"/>
              <a:t>…)  </a:t>
            </a:r>
            <a:endParaRPr lang="fr-FR" dirty="0"/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4015988" cy="199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51720" y="6469211"/>
            <a:ext cx="5688632" cy="365125"/>
          </a:xfrm>
        </p:spPr>
        <p:txBody>
          <a:bodyPr/>
          <a:lstStyle>
            <a:lvl1pPr>
              <a:defRPr sz="1200"/>
            </a:lvl1pPr>
          </a:lstStyle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Réseau WUI-NET, 6 décembre 2018, Aix en Provence, France</a:t>
            </a:r>
            <a:endParaRPr lang="fr-FR" altLang="fr-FR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37312"/>
            <a:ext cx="1346994" cy="5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4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59460" y="2127769"/>
            <a:ext cx="12684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Knowledge</a:t>
            </a:r>
            <a:r>
              <a:rPr lang="fr-FR" i="1" dirty="0" smtClean="0"/>
              <a:t> </a:t>
            </a:r>
          </a:p>
          <a:p>
            <a:r>
              <a:rPr lang="fr-FR" i="1" dirty="0" err="1" smtClean="0"/>
              <a:t>needs</a:t>
            </a:r>
            <a:endParaRPr lang="fr-FR" i="1" dirty="0"/>
          </a:p>
        </p:txBody>
      </p:sp>
      <p:pic>
        <p:nvPicPr>
          <p:cNvPr id="2065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79144"/>
            <a:ext cx="838201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17793" r="6654" b="19740"/>
          <a:stretch>
            <a:fillRect/>
          </a:stretch>
        </p:blipFill>
        <p:spPr bwMode="auto">
          <a:xfrm>
            <a:off x="1331640" y="6236090"/>
            <a:ext cx="13716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84" y="6087521"/>
            <a:ext cx="16002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67627"/>
            <a:ext cx="11684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12024"/>
            <a:ext cx="8318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Imag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67577"/>
            <a:ext cx="1333500" cy="800100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918377"/>
            <a:ext cx="749300" cy="749300"/>
          </a:xfrm>
          <a:prstGeom prst="rect">
            <a:avLst/>
          </a:prstGeom>
        </p:spPr>
      </p:pic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3183651" y="2260718"/>
            <a:ext cx="2880320" cy="1514553"/>
          </a:xfrm>
          <a:prstGeom prst="ellipse">
            <a:avLst/>
          </a:prstGeom>
          <a:gradFill>
            <a:gsLst>
              <a:gs pos="0">
                <a:srgbClr val="C00000"/>
              </a:gs>
              <a:gs pos="100000">
                <a:srgbClr val="E6E6E6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WUI-Net</a:t>
            </a:r>
            <a:endParaRPr lang="fr-FR" sz="4000" dirty="0"/>
          </a:p>
        </p:txBody>
      </p:sp>
      <p:grpSp>
        <p:nvGrpSpPr>
          <p:cNvPr id="44" name="Groupe 43"/>
          <p:cNvGrpSpPr/>
          <p:nvPr/>
        </p:nvGrpSpPr>
        <p:grpSpPr>
          <a:xfrm>
            <a:off x="15826" y="2348091"/>
            <a:ext cx="2911300" cy="1200329"/>
            <a:chOff x="107503" y="2382550"/>
            <a:chExt cx="2911300" cy="1200329"/>
          </a:xfrm>
        </p:grpSpPr>
        <p:sp>
          <p:nvSpPr>
            <p:cNvPr id="17" name="ZoneTexte 16"/>
            <p:cNvSpPr txBox="1"/>
            <p:nvPr/>
          </p:nvSpPr>
          <p:spPr>
            <a:xfrm>
              <a:off x="107503" y="2382550"/>
              <a:ext cx="24482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u="sng" dirty="0"/>
                <a:t> </a:t>
              </a:r>
              <a:r>
                <a:rPr lang="fr-FR" i="1" u="sng" dirty="0" smtClean="0"/>
                <a:t>          </a:t>
              </a:r>
              <a:r>
                <a:rPr lang="fr-FR" u="sng" dirty="0" err="1" smtClean="0"/>
                <a:t>Decision</a:t>
              </a:r>
              <a:r>
                <a:rPr lang="fr-FR" u="sng" dirty="0" smtClean="0"/>
                <a:t> </a:t>
              </a:r>
              <a:r>
                <a:rPr lang="fr-FR" u="sng" dirty="0" err="1" smtClean="0"/>
                <a:t>making</a:t>
              </a:r>
              <a:endParaRPr lang="fr-FR" u="sng" dirty="0" smtClean="0"/>
            </a:p>
            <a:p>
              <a:r>
                <a:rPr lang="fr-FR" i="1" dirty="0" smtClean="0"/>
                <a:t>Management</a:t>
              </a:r>
            </a:p>
            <a:p>
              <a:r>
                <a:rPr lang="fr-FR" i="1" dirty="0" err="1" smtClean="0"/>
                <a:t>Prevention</a:t>
              </a:r>
              <a:endParaRPr lang="fr-FR" i="1" dirty="0" smtClean="0"/>
            </a:p>
            <a:p>
              <a:r>
                <a:rPr lang="fr-FR" i="1" dirty="0" err="1" smtClean="0"/>
                <a:t>Firefighting</a:t>
              </a:r>
              <a:r>
                <a:rPr lang="fr-FR" i="1" dirty="0" smtClean="0"/>
                <a:t>…</a:t>
              </a:r>
              <a:endParaRPr lang="fr-FR" i="1" dirty="0"/>
            </a:p>
          </p:txBody>
        </p:sp>
        <p:sp>
          <p:nvSpPr>
            <p:cNvPr id="9" name="Double flèche horizontale 8"/>
            <p:cNvSpPr/>
            <p:nvPr/>
          </p:nvSpPr>
          <p:spPr>
            <a:xfrm>
              <a:off x="1378643" y="2762247"/>
              <a:ext cx="1640160" cy="5040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6088966" y="2450935"/>
            <a:ext cx="2862358" cy="923330"/>
            <a:chOff x="6088966" y="2450935"/>
            <a:chExt cx="2862358" cy="923330"/>
          </a:xfrm>
        </p:grpSpPr>
        <p:sp>
          <p:nvSpPr>
            <p:cNvPr id="3" name="ZoneTexte 2"/>
            <p:cNvSpPr txBox="1"/>
            <p:nvPr/>
          </p:nvSpPr>
          <p:spPr>
            <a:xfrm>
              <a:off x="7668344" y="2450935"/>
              <a:ext cx="128298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u="sng" dirty="0" err="1" smtClean="0"/>
                <a:t>Research</a:t>
              </a:r>
              <a:r>
                <a:rPr lang="fr-FR" u="sng" dirty="0" smtClean="0"/>
                <a:t>, </a:t>
              </a:r>
            </a:p>
            <a:p>
              <a:r>
                <a:rPr lang="fr-FR" i="1" dirty="0" err="1" smtClean="0"/>
                <a:t>knowledge</a:t>
              </a:r>
              <a:r>
                <a:rPr lang="fr-FR" i="1" dirty="0" smtClean="0"/>
                <a:t> </a:t>
              </a:r>
            </a:p>
            <a:p>
              <a:r>
                <a:rPr lang="fr-FR" i="1" dirty="0" smtClean="0"/>
                <a:t>production</a:t>
              </a:r>
              <a:endParaRPr lang="fr-FR" i="1" dirty="0"/>
            </a:p>
          </p:txBody>
        </p:sp>
        <p:sp>
          <p:nvSpPr>
            <p:cNvPr id="24" name="Double flèche horizontale 23"/>
            <p:cNvSpPr/>
            <p:nvPr/>
          </p:nvSpPr>
          <p:spPr>
            <a:xfrm>
              <a:off x="6088966" y="2762247"/>
              <a:ext cx="1640160" cy="5040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109331" y="898744"/>
            <a:ext cx="2436410" cy="1112187"/>
            <a:chOff x="1109331" y="898744"/>
            <a:chExt cx="2436410" cy="111218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357" y="980728"/>
              <a:ext cx="1033384" cy="103020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1109331" y="898744"/>
              <a:ext cx="1250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err="1" smtClean="0"/>
                <a:t>Ecosystems</a:t>
              </a:r>
              <a:endParaRPr lang="fr-FR" i="1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312812" y="1070160"/>
            <a:ext cx="5112502" cy="2339942"/>
            <a:chOff x="3312812" y="1070160"/>
            <a:chExt cx="5112502" cy="2339942"/>
          </a:xfrm>
        </p:grpSpPr>
        <p:grpSp>
          <p:nvGrpSpPr>
            <p:cNvPr id="42" name="Groupe 41"/>
            <p:cNvGrpSpPr/>
            <p:nvPr/>
          </p:nvGrpSpPr>
          <p:grpSpPr>
            <a:xfrm>
              <a:off x="3312812" y="1089613"/>
              <a:ext cx="3504966" cy="2320489"/>
              <a:chOff x="3312812" y="1089613"/>
              <a:chExt cx="3504966" cy="2320489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2418" y="1089613"/>
                <a:ext cx="975360" cy="97536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16" name="Arc 15"/>
              <p:cNvSpPr/>
              <p:nvPr/>
            </p:nvSpPr>
            <p:spPr>
              <a:xfrm rot="19317862">
                <a:off x="3312812" y="1140955"/>
                <a:ext cx="2479602" cy="2269147"/>
              </a:xfrm>
              <a:prstGeom prst="arc">
                <a:avLst/>
              </a:prstGeom>
              <a:ln w="28575"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ZoneTexte 52"/>
            <p:cNvSpPr txBox="1"/>
            <p:nvPr/>
          </p:nvSpPr>
          <p:spPr>
            <a:xfrm>
              <a:off x="6911373" y="1070160"/>
              <a:ext cx="1513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Social </a:t>
              </a:r>
              <a:r>
                <a:rPr lang="fr-FR" i="1" dirty="0" err="1" smtClean="0"/>
                <a:t>systems</a:t>
              </a:r>
              <a:endParaRPr lang="fr-FR" i="1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73665" y="1765501"/>
            <a:ext cx="8452670" cy="3380149"/>
            <a:chOff x="373665" y="1765501"/>
            <a:chExt cx="8452670" cy="3380149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85115" y="4739081"/>
              <a:ext cx="333161" cy="406569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880" y="1765501"/>
              <a:ext cx="299472" cy="299472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354" y="1798801"/>
              <a:ext cx="266172" cy="26617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521" y="3837486"/>
              <a:ext cx="350814" cy="350814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5" y="2100121"/>
              <a:ext cx="350814" cy="350814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049" y="4369058"/>
              <a:ext cx="353514" cy="353514"/>
            </a:xfrm>
            <a:prstGeom prst="rect">
              <a:avLst/>
            </a:prstGeom>
          </p:spPr>
        </p:pic>
      </p:grpSp>
      <p:grpSp>
        <p:nvGrpSpPr>
          <p:cNvPr id="33" name="Groupe 32"/>
          <p:cNvGrpSpPr/>
          <p:nvPr/>
        </p:nvGrpSpPr>
        <p:grpSpPr>
          <a:xfrm>
            <a:off x="2193800" y="1628864"/>
            <a:ext cx="4581635" cy="4012629"/>
            <a:chOff x="2193800" y="1628864"/>
            <a:chExt cx="4581635" cy="4012629"/>
          </a:xfrm>
        </p:grpSpPr>
        <p:grpSp>
          <p:nvGrpSpPr>
            <p:cNvPr id="43" name="Groupe 42"/>
            <p:cNvGrpSpPr/>
            <p:nvPr/>
          </p:nvGrpSpPr>
          <p:grpSpPr>
            <a:xfrm>
              <a:off x="2193800" y="1628864"/>
              <a:ext cx="4581635" cy="3553297"/>
              <a:chOff x="2193800" y="1628864"/>
              <a:chExt cx="4581635" cy="3553297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2608" y="4153461"/>
                <a:ext cx="712470" cy="1028700"/>
              </a:xfrm>
              <a:prstGeom prst="rect">
                <a:avLst/>
              </a:prstGeom>
            </p:spPr>
          </p:pic>
          <p:sp>
            <p:nvSpPr>
              <p:cNvPr id="31" name="Arc 30"/>
              <p:cNvSpPr/>
              <p:nvPr/>
            </p:nvSpPr>
            <p:spPr>
              <a:xfrm rot="3891552">
                <a:off x="3860214" y="1854069"/>
                <a:ext cx="3140426" cy="2690016"/>
              </a:xfrm>
              <a:prstGeom prst="arc">
                <a:avLst/>
              </a:prstGeom>
              <a:ln w="28575"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Arc 31"/>
              <p:cNvSpPr/>
              <p:nvPr/>
            </p:nvSpPr>
            <p:spPr>
              <a:xfrm rot="12522071">
                <a:off x="2193800" y="2039943"/>
                <a:ext cx="3248207" cy="2922130"/>
              </a:xfrm>
              <a:prstGeom prst="arc">
                <a:avLst/>
              </a:prstGeom>
              <a:ln w="28575"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4329403" y="5272161"/>
              <a:ext cx="588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Fire </a:t>
              </a:r>
              <a:endParaRPr lang="fr-FR" dirty="0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3618953" y="2253365"/>
            <a:ext cx="4137998" cy="369332"/>
            <a:chOff x="3618953" y="2253365"/>
            <a:chExt cx="4137998" cy="369332"/>
          </a:xfrm>
        </p:grpSpPr>
        <p:sp>
          <p:nvSpPr>
            <p:cNvPr id="25" name="ZoneTexte 24"/>
            <p:cNvSpPr txBox="1"/>
            <p:nvPr/>
          </p:nvSpPr>
          <p:spPr>
            <a:xfrm>
              <a:off x="5783526" y="2253365"/>
              <a:ext cx="1973425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i="1" dirty="0" err="1" smtClean="0"/>
                <a:t>Research</a:t>
              </a:r>
              <a:r>
                <a:rPr lang="fr-FR" i="1" dirty="0" smtClean="0"/>
                <a:t> questions</a:t>
              </a:r>
              <a:endParaRPr lang="fr-FR" i="1" dirty="0"/>
            </a:p>
          </p:txBody>
        </p:sp>
        <p:sp>
          <p:nvSpPr>
            <p:cNvPr id="34" name="Flèche droite à entaille 33"/>
            <p:cNvSpPr/>
            <p:nvPr/>
          </p:nvSpPr>
          <p:spPr>
            <a:xfrm>
              <a:off x="3618953" y="2348091"/>
              <a:ext cx="2164573" cy="10284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5945423" y="2664227"/>
            <a:ext cx="872355" cy="1052848"/>
            <a:chOff x="5945423" y="2664227"/>
            <a:chExt cx="872355" cy="1052848"/>
          </a:xfrm>
        </p:grpSpPr>
        <p:sp>
          <p:nvSpPr>
            <p:cNvPr id="26" name="ZoneTexte 25"/>
            <p:cNvSpPr txBox="1"/>
            <p:nvPr/>
          </p:nvSpPr>
          <p:spPr>
            <a:xfrm>
              <a:off x="5945423" y="3347743"/>
              <a:ext cx="872355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i="1" dirty="0" err="1" smtClean="0"/>
                <a:t>Models</a:t>
              </a:r>
              <a:endParaRPr lang="fr-FR" i="1" dirty="0"/>
            </a:p>
          </p:txBody>
        </p:sp>
        <p:sp>
          <p:nvSpPr>
            <p:cNvPr id="55" name="Flèche droite à entaille 54"/>
            <p:cNvSpPr/>
            <p:nvPr/>
          </p:nvSpPr>
          <p:spPr>
            <a:xfrm rot="5400000">
              <a:off x="5828570" y="2924623"/>
              <a:ext cx="627608" cy="106816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1767099" y="3245581"/>
            <a:ext cx="4178324" cy="646331"/>
            <a:chOff x="1767099" y="3245581"/>
            <a:chExt cx="4178324" cy="646331"/>
          </a:xfrm>
        </p:grpSpPr>
        <p:sp>
          <p:nvSpPr>
            <p:cNvPr id="23" name="ZoneTexte 22"/>
            <p:cNvSpPr txBox="1"/>
            <p:nvPr/>
          </p:nvSpPr>
          <p:spPr>
            <a:xfrm>
              <a:off x="1767099" y="3245581"/>
              <a:ext cx="1851854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Transfer, </a:t>
              </a:r>
              <a:r>
                <a:rPr lang="fr-FR" i="1" dirty="0" err="1" smtClean="0"/>
                <a:t>decision</a:t>
              </a:r>
              <a:r>
                <a:rPr lang="fr-FR" i="1" dirty="0" smtClean="0"/>
                <a:t> </a:t>
              </a:r>
            </a:p>
            <a:p>
              <a:r>
                <a:rPr lang="fr-FR" i="1" dirty="0" smtClean="0"/>
                <a:t>support </a:t>
              </a:r>
              <a:r>
                <a:rPr lang="fr-FR" i="1" dirty="0" err="1" smtClean="0"/>
                <a:t>systems</a:t>
              </a:r>
              <a:endParaRPr lang="fr-FR" i="1" dirty="0"/>
            </a:p>
          </p:txBody>
        </p:sp>
        <p:sp>
          <p:nvSpPr>
            <p:cNvPr id="57" name="Flèche droite à entaille 56"/>
            <p:cNvSpPr/>
            <p:nvPr/>
          </p:nvSpPr>
          <p:spPr>
            <a:xfrm rot="10800000">
              <a:off x="3627884" y="3561434"/>
              <a:ext cx="2317539" cy="45719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9" name="Image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1175">
            <a:off x="5036516" y="774476"/>
            <a:ext cx="4223297" cy="219991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127">
            <a:off x="2927612" y="2157084"/>
            <a:ext cx="3250000" cy="2434363"/>
          </a:xfrm>
          <a:prstGeom prst="rect">
            <a:avLst/>
          </a:prstGeom>
        </p:spPr>
      </p:pic>
      <p:grpSp>
        <p:nvGrpSpPr>
          <p:cNvPr id="41" name="Groupe 40"/>
          <p:cNvGrpSpPr/>
          <p:nvPr/>
        </p:nvGrpSpPr>
        <p:grpSpPr>
          <a:xfrm>
            <a:off x="345776" y="178789"/>
            <a:ext cx="4500950" cy="6020696"/>
            <a:chOff x="419103" y="246931"/>
            <a:chExt cx="4500950" cy="6020696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3" y="4873046"/>
              <a:ext cx="1341236" cy="1394581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49093">
              <a:off x="1360850" y="4083655"/>
              <a:ext cx="2407920" cy="1219200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707746" y="246931"/>
              <a:ext cx="4212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i="1" dirty="0" smtClean="0"/>
                <a:t>To </a:t>
              </a:r>
              <a:r>
                <a:rPr lang="fr-FR" sz="2800" i="1" dirty="0" err="1"/>
                <a:t>e</a:t>
              </a:r>
              <a:r>
                <a:rPr lang="fr-FR" sz="2800" i="1" dirty="0" err="1" smtClean="0"/>
                <a:t>nlarge</a:t>
              </a:r>
              <a:r>
                <a:rPr lang="fr-FR" sz="2800" i="1" dirty="0" smtClean="0"/>
                <a:t> the point of </a:t>
              </a:r>
              <a:r>
                <a:rPr lang="fr-FR" sz="2800" i="1" dirty="0" err="1" smtClean="0"/>
                <a:t>view</a:t>
              </a:r>
              <a:endParaRPr lang="fr-FR" sz="2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370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fr-FR" altLang="fr-FR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Previous</a:t>
            </a:r>
            <a:r>
              <a:rPr lang="fr-FR" alt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WUI-Net workshop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-763996" y="1484784"/>
            <a:ext cx="5544616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600" dirty="0" smtClean="0"/>
              <a:t>French </a:t>
            </a:r>
            <a:r>
              <a:rPr lang="fr-FR" sz="1600" dirty="0" err="1" smtClean="0"/>
              <a:t>speaking</a:t>
            </a:r>
            <a:r>
              <a:rPr lang="fr-FR" sz="1600" dirty="0" smtClean="0"/>
              <a:t> workshop</a:t>
            </a:r>
          </a:p>
          <a:p>
            <a:pPr marL="0" indent="0" algn="ctr">
              <a:buNone/>
            </a:pPr>
            <a:r>
              <a:rPr lang="fr-FR" sz="1600" dirty="0" smtClean="0"/>
              <a:t>the 6th of </a:t>
            </a:r>
            <a:r>
              <a:rPr lang="fr-FR" sz="1600" dirty="0" err="1" smtClean="0"/>
              <a:t>December</a:t>
            </a:r>
            <a:r>
              <a:rPr lang="fr-FR" sz="1600" dirty="0" smtClean="0"/>
              <a:t> 2018, Aix en Provence, F</a:t>
            </a:r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4797152"/>
            <a:ext cx="403988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Michele Salis, CNR-IBIMET, Sassari, It.</a:t>
            </a:r>
          </a:p>
          <a:p>
            <a:r>
              <a:rPr lang="fr-FR" sz="1050" dirty="0" err="1" smtClean="0"/>
              <a:t>Fantina</a:t>
            </a:r>
            <a:r>
              <a:rPr lang="fr-FR" sz="1050" dirty="0" smtClean="0"/>
              <a:t> </a:t>
            </a:r>
            <a:r>
              <a:rPr lang="fr-FR" sz="1050" dirty="0" err="1" smtClean="0"/>
              <a:t>Tedim</a:t>
            </a:r>
            <a:r>
              <a:rPr lang="fr-FR" sz="1050" dirty="0" smtClean="0"/>
              <a:t>, </a:t>
            </a:r>
            <a:r>
              <a:rPr lang="fr-FR" sz="1050" dirty="0" err="1" smtClean="0"/>
              <a:t>University</a:t>
            </a:r>
            <a:r>
              <a:rPr lang="fr-FR" sz="1050" dirty="0" smtClean="0"/>
              <a:t> of Porto (P)</a:t>
            </a:r>
            <a:endParaRPr lang="fr-FR" sz="1050" dirty="0" smtClean="0"/>
          </a:p>
          <a:p>
            <a:r>
              <a:rPr lang="fr-FR" sz="1050" dirty="0" err="1" smtClean="0"/>
              <a:t>Antonis</a:t>
            </a:r>
            <a:r>
              <a:rPr lang="fr-FR" sz="1050" dirty="0" smtClean="0"/>
              <a:t> </a:t>
            </a:r>
            <a:r>
              <a:rPr lang="fr-FR" sz="1050" dirty="0" err="1" smtClean="0"/>
              <a:t>Mantzavelas</a:t>
            </a:r>
            <a:r>
              <a:rPr lang="fr-FR" sz="1050" dirty="0" smtClean="0"/>
              <a:t>, </a:t>
            </a:r>
            <a:r>
              <a:rPr lang="fr-FR" sz="1050" dirty="0" err="1" smtClean="0"/>
              <a:t>Omikron</a:t>
            </a:r>
            <a:r>
              <a:rPr lang="fr-FR" sz="1050" dirty="0" smtClean="0"/>
              <a:t>, G.</a:t>
            </a:r>
          </a:p>
          <a:p>
            <a:r>
              <a:rPr lang="fr-FR" sz="1050" dirty="0" smtClean="0"/>
              <a:t>Yvon Duché (ONF), Michel </a:t>
            </a:r>
            <a:r>
              <a:rPr lang="fr-FR" sz="1050" dirty="0" err="1" smtClean="0"/>
              <a:t>Bacou</a:t>
            </a:r>
            <a:r>
              <a:rPr lang="fr-FR" sz="1050" dirty="0" smtClean="0"/>
              <a:t> (CEREMA), Baptiste </a:t>
            </a:r>
            <a:r>
              <a:rPr lang="fr-FR" sz="1050" dirty="0" err="1" smtClean="0"/>
              <a:t>Vignerot</a:t>
            </a:r>
            <a:r>
              <a:rPr lang="fr-FR" sz="1050" dirty="0"/>
              <a:t> </a:t>
            </a:r>
            <a:r>
              <a:rPr lang="fr-FR" sz="1050" dirty="0" smtClean="0"/>
              <a:t>(BRGM),</a:t>
            </a:r>
          </a:p>
          <a:p>
            <a:r>
              <a:rPr lang="fr-FR" sz="1050" dirty="0" smtClean="0"/>
              <a:t>Ondine Le Fur, Julien </a:t>
            </a:r>
            <a:r>
              <a:rPr lang="fr-FR" sz="1050" dirty="0" err="1" smtClean="0"/>
              <a:t>Langumier</a:t>
            </a:r>
            <a:r>
              <a:rPr lang="fr-FR" sz="1050" dirty="0" smtClean="0"/>
              <a:t> (DDTM13) </a:t>
            </a:r>
            <a:endParaRPr lang="fr-FR" sz="105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241740" y="1372126"/>
            <a:ext cx="258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https://wui-net.irstea.fr/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26" y="1767499"/>
            <a:ext cx="3689559" cy="433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346"/>
            <a:ext cx="8229600" cy="954360"/>
          </a:xfrm>
        </p:spPr>
        <p:txBody>
          <a:bodyPr/>
          <a:lstStyle/>
          <a:p>
            <a:r>
              <a:rPr lang="fr-FR" dirty="0" smtClean="0"/>
              <a:t>PROGRAM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74" y="836712"/>
            <a:ext cx="9315854" cy="4464496"/>
          </a:xfrm>
        </p:spPr>
        <p:txBody>
          <a:bodyPr>
            <a:noAutofit/>
          </a:bodyPr>
          <a:lstStyle/>
          <a:p>
            <a:r>
              <a:rPr lang="fr-FR" sz="4000" u="sng" dirty="0" err="1" smtClean="0"/>
              <a:t>Organized</a:t>
            </a:r>
            <a:r>
              <a:rPr lang="fr-FR" sz="4000" u="sng" dirty="0" smtClean="0"/>
              <a:t> </a:t>
            </a:r>
            <a:r>
              <a:rPr lang="fr-FR" sz="4000" u="sng" dirty="0" err="1" smtClean="0"/>
              <a:t>around</a:t>
            </a:r>
            <a:r>
              <a:rPr lang="fr-FR" sz="4000" u="sng" dirty="0" smtClean="0"/>
              <a:t> 4 </a:t>
            </a:r>
            <a:r>
              <a:rPr lang="fr-FR" sz="4000" u="sng" dirty="0" err="1" smtClean="0"/>
              <a:t>presentations</a:t>
            </a:r>
            <a:endParaRPr lang="fr-FR" sz="4000" u="sng" dirty="0" smtClean="0"/>
          </a:p>
          <a:p>
            <a:pPr lvl="1"/>
            <a:r>
              <a:rPr lang="en-US" sz="2400" b="1" dirty="0" err="1"/>
              <a:t>Raphaele</a:t>
            </a:r>
            <a:r>
              <a:rPr lang="en-US" sz="2400" b="1" dirty="0"/>
              <a:t> </a:t>
            </a:r>
            <a:r>
              <a:rPr lang="en-US" sz="2400" b="1" dirty="0" err="1"/>
              <a:t>Blanchi</a:t>
            </a:r>
            <a:r>
              <a:rPr lang="en-US" sz="2400" b="1" dirty="0"/>
              <a:t>/</a:t>
            </a:r>
            <a:r>
              <a:rPr lang="en-US" sz="2400" b="1" dirty="0" err="1"/>
              <a:t>Justuin</a:t>
            </a:r>
            <a:r>
              <a:rPr lang="en-US" sz="2400" b="1" dirty="0"/>
              <a:t> Leonard </a:t>
            </a:r>
            <a:r>
              <a:rPr lang="en-US" sz="2400" dirty="0"/>
              <a:t>(CSIRO, Australia): The Australian </a:t>
            </a:r>
            <a:r>
              <a:rPr lang="en-US" sz="2400" dirty="0" smtClean="0"/>
              <a:t>case</a:t>
            </a:r>
          </a:p>
          <a:p>
            <a:pPr lvl="1"/>
            <a:endParaRPr lang="fr-FR" sz="2400" dirty="0"/>
          </a:p>
          <a:p>
            <a:pPr lvl="1"/>
            <a:r>
              <a:rPr lang="en-US" sz="2400" b="1" dirty="0"/>
              <a:t>Chris </a:t>
            </a:r>
            <a:r>
              <a:rPr lang="en-US" sz="2400" b="1" dirty="0" err="1"/>
              <a:t>Dicus</a:t>
            </a:r>
            <a:r>
              <a:rPr lang="en-US" sz="2400" b="1" dirty="0"/>
              <a:t> </a:t>
            </a:r>
            <a:r>
              <a:rPr lang="en-US" sz="2400" dirty="0"/>
              <a:t>(Cal Poly University, USA): The Californian and US </a:t>
            </a:r>
            <a:r>
              <a:rPr lang="en-US" sz="2400" dirty="0" smtClean="0"/>
              <a:t>case</a:t>
            </a:r>
          </a:p>
          <a:p>
            <a:pPr marL="457200" lvl="1" indent="0">
              <a:buNone/>
            </a:pPr>
            <a:r>
              <a:rPr lang="en-US" sz="2400" dirty="0" smtClean="0"/>
              <a:t> </a:t>
            </a:r>
            <a:endParaRPr lang="fr-FR" sz="2400" dirty="0"/>
          </a:p>
          <a:p>
            <a:pPr lvl="1"/>
            <a:r>
              <a:rPr lang="en-US" sz="2400" b="1" dirty="0" err="1"/>
              <a:t>Mikele</a:t>
            </a:r>
            <a:r>
              <a:rPr lang="en-US" sz="2400" b="1" dirty="0"/>
              <a:t> Salis </a:t>
            </a:r>
            <a:r>
              <a:rPr lang="en-US" sz="2400" dirty="0" smtClean="0"/>
              <a:t>(CNR-IBIMET, Sassari, </a:t>
            </a:r>
            <a:r>
              <a:rPr lang="en-US" sz="2400" dirty="0"/>
              <a:t>Italy): Experiences in </a:t>
            </a:r>
            <a:r>
              <a:rPr lang="en-US" sz="2400" dirty="0" smtClean="0"/>
              <a:t>Sardinia</a:t>
            </a:r>
          </a:p>
          <a:p>
            <a:pPr marL="457200" lvl="1" indent="0">
              <a:buNone/>
            </a:pPr>
            <a:r>
              <a:rPr lang="en-US" sz="2400" dirty="0" smtClean="0"/>
              <a:t> </a:t>
            </a:r>
            <a:endParaRPr lang="fr-FR" sz="2400" dirty="0"/>
          </a:p>
          <a:p>
            <a:pPr lvl="1"/>
            <a:r>
              <a:rPr lang="en-US" sz="2400" b="1" dirty="0"/>
              <a:t>Michel </a:t>
            </a:r>
            <a:r>
              <a:rPr lang="en-US" sz="2400" b="1" dirty="0" err="1"/>
              <a:t>Bacou</a:t>
            </a:r>
            <a:r>
              <a:rPr lang="en-US" sz="2400" dirty="0"/>
              <a:t> (CEREMA, France): </a:t>
            </a:r>
            <a:r>
              <a:rPr lang="en-US" sz="2400" dirty="0" smtClean="0"/>
              <a:t>State information to citizen in France</a:t>
            </a:r>
          </a:p>
          <a:p>
            <a:pPr marL="457200" lvl="1" indent="0">
              <a:buNone/>
            </a:pPr>
            <a:endParaRPr lang="fr-FR" sz="3600" dirty="0" smtClean="0"/>
          </a:p>
          <a:p>
            <a:endParaRPr lang="fr-FR" sz="4000" dirty="0" smtClean="0"/>
          </a:p>
          <a:p>
            <a:endParaRPr lang="fr-FR" sz="4000" dirty="0" smtClean="0"/>
          </a:p>
          <a:p>
            <a:endParaRPr lang="fr-FR" sz="4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51720" y="6469211"/>
            <a:ext cx="5688632" cy="365125"/>
          </a:xfrm>
        </p:spPr>
        <p:txBody>
          <a:bodyPr/>
          <a:lstStyle>
            <a:lvl1pPr>
              <a:defRPr sz="1200"/>
            </a:lvl1pPr>
          </a:lstStyle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Réseau WUI-NET, 6 décembre 2018, Aix en Provence, France</a:t>
            </a:r>
            <a:endParaRPr lang="fr-FR" altLang="fr-FR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37312"/>
            <a:ext cx="1346994" cy="5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7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89502" y="1083024"/>
            <a:ext cx="8229600" cy="4525963"/>
          </a:xfrm>
        </p:spPr>
        <p:txBody>
          <a:bodyPr/>
          <a:lstStyle/>
          <a:p>
            <a:r>
              <a:rPr lang="fr-FR" sz="2800" dirty="0" err="1"/>
              <a:t>Proposed</a:t>
            </a:r>
            <a:r>
              <a:rPr lang="fr-FR" sz="2800" dirty="0"/>
              <a:t> </a:t>
            </a:r>
            <a:r>
              <a:rPr lang="fr-FR" sz="2800" dirty="0" err="1"/>
              <a:t>working</a:t>
            </a:r>
            <a:r>
              <a:rPr lang="fr-FR" sz="2800" dirty="0"/>
              <a:t> groups</a:t>
            </a:r>
          </a:p>
          <a:p>
            <a:pPr lvl="1"/>
            <a:r>
              <a:rPr lang="fr-FR" sz="2000" dirty="0"/>
              <a:t>Land management and planning for </a:t>
            </a:r>
            <a:r>
              <a:rPr lang="fr-FR" sz="2000" dirty="0" err="1"/>
              <a:t>risk</a:t>
            </a:r>
            <a:r>
              <a:rPr lang="fr-FR" sz="2000" dirty="0"/>
              <a:t> mitigation at WUI</a:t>
            </a:r>
          </a:p>
          <a:p>
            <a:pPr lvl="1"/>
            <a:r>
              <a:rPr lang="fr-FR" sz="2000" dirty="0" err="1"/>
              <a:t>Firefighting</a:t>
            </a:r>
            <a:r>
              <a:rPr lang="fr-FR" sz="2000" dirty="0"/>
              <a:t>, </a:t>
            </a:r>
            <a:r>
              <a:rPr lang="fr-FR" sz="2000" dirty="0" err="1"/>
              <a:t>defense</a:t>
            </a:r>
            <a:r>
              <a:rPr lang="fr-FR" sz="2000" dirty="0"/>
              <a:t> of values and </a:t>
            </a:r>
            <a:r>
              <a:rPr lang="fr-FR" sz="2000" dirty="0" err="1"/>
              <a:t>anthropogenic</a:t>
            </a:r>
            <a:r>
              <a:rPr lang="fr-FR" sz="2000" dirty="0"/>
              <a:t> </a:t>
            </a:r>
            <a:r>
              <a:rPr lang="fr-FR" sz="2000" dirty="0" err="1"/>
              <a:t>vulnerabilities</a:t>
            </a:r>
            <a:r>
              <a:rPr lang="fr-FR" sz="2000" dirty="0"/>
              <a:t> at WUI</a:t>
            </a:r>
          </a:p>
          <a:p>
            <a:pPr lvl="1"/>
            <a:r>
              <a:rPr lang="fr-FR" sz="2000" dirty="0"/>
              <a:t> WUI fuel, </a:t>
            </a:r>
            <a:r>
              <a:rPr lang="fr-FR" sz="2000" dirty="0" err="1"/>
              <a:t>ornamental</a:t>
            </a:r>
            <a:r>
              <a:rPr lang="fr-FR" sz="2000" dirty="0"/>
              <a:t> </a:t>
            </a:r>
            <a:r>
              <a:rPr lang="fr-FR" sz="2000" dirty="0" err="1"/>
              <a:t>species</a:t>
            </a:r>
            <a:r>
              <a:rPr lang="fr-FR" sz="2000" dirty="0"/>
              <a:t>, </a:t>
            </a:r>
            <a:r>
              <a:rPr lang="fr-FR" sz="2000" dirty="0" err="1"/>
              <a:t>fire</a:t>
            </a:r>
            <a:r>
              <a:rPr lang="fr-FR" sz="2000" dirty="0"/>
              <a:t> </a:t>
            </a:r>
            <a:r>
              <a:rPr lang="fr-FR" sz="2000" dirty="0" err="1"/>
              <a:t>ecology</a:t>
            </a:r>
            <a:r>
              <a:rPr lang="fr-FR" sz="2000" dirty="0"/>
              <a:t> and </a:t>
            </a:r>
            <a:r>
              <a:rPr lang="fr-FR" sz="2000" dirty="0" err="1"/>
              <a:t>fire</a:t>
            </a:r>
            <a:r>
              <a:rPr lang="fr-FR" sz="2000" dirty="0"/>
              <a:t> simulation at WUI</a:t>
            </a:r>
          </a:p>
          <a:p>
            <a:pPr lvl="1"/>
            <a:endParaRPr lang="fr-FR" sz="2000" dirty="0"/>
          </a:p>
          <a:p>
            <a:r>
              <a:rPr lang="fr-FR" sz="2800" dirty="0"/>
              <a:t>Missions (if </a:t>
            </a:r>
            <a:r>
              <a:rPr lang="fr-FR" sz="2800" dirty="0" err="1"/>
              <a:t>accepted</a:t>
            </a:r>
            <a:r>
              <a:rPr lang="fr-FR" sz="2800" dirty="0"/>
              <a:t>) :</a:t>
            </a:r>
          </a:p>
          <a:p>
            <a:pPr lvl="1"/>
            <a:r>
              <a:rPr lang="en-US" sz="2000" dirty="0"/>
              <a:t>to compare the relative contextual (national) situations regarding fire risk management at WUI</a:t>
            </a:r>
          </a:p>
          <a:p>
            <a:pPr lvl="1"/>
            <a:r>
              <a:rPr lang="en-US" sz="2000" dirty="0"/>
              <a:t>to identify some key research questions </a:t>
            </a:r>
            <a:r>
              <a:rPr lang="en-US" sz="2000" u="sng" dirty="0"/>
              <a:t>required by decision makers</a:t>
            </a:r>
          </a:p>
          <a:p>
            <a:pPr lvl="1"/>
            <a:r>
              <a:rPr lang="en-US" sz="2000" dirty="0"/>
              <a:t>to propose solutions for a better transfer from research to decision… </a:t>
            </a:r>
            <a:endParaRPr lang="en-US" sz="2000" u="sng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89502" y="136340"/>
            <a:ext cx="822960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PROGRAM (2</a:t>
            </a:r>
            <a:r>
              <a:rPr lang="fr-FR" baseline="30000" dirty="0" smtClean="0"/>
              <a:t>nd</a:t>
            </a:r>
            <a:r>
              <a:rPr lang="fr-FR" dirty="0" smtClean="0"/>
              <a:t> part)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2963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382</Words>
  <Application>Microsoft Office PowerPoint</Application>
  <PresentationFormat>Affichage à l'écran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WUI-NET background</vt:lpstr>
      <vt:lpstr>Why a focus on WUI</vt:lpstr>
      <vt:lpstr>Présentation PowerPoint</vt:lpstr>
      <vt:lpstr>Previous WUI-Net workshop </vt:lpstr>
      <vt:lpstr>PROGRAM</vt:lpstr>
      <vt:lpstr>Présentation PowerPoint</vt:lpstr>
    </vt:vector>
  </TitlesOfParts>
  <Company>Irstea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Maillé</dc:creator>
  <cp:lastModifiedBy>libreservice</cp:lastModifiedBy>
  <cp:revision>60</cp:revision>
  <dcterms:created xsi:type="dcterms:W3CDTF">2018-11-30T09:45:29Z</dcterms:created>
  <dcterms:modified xsi:type="dcterms:W3CDTF">2019-04-27T19:34:39Z</dcterms:modified>
</cp:coreProperties>
</file>